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\Desktop\cf83cebfcf86ceae-cebacebfcf85cebacebfcf85ceb2ceacceb3ceb9ce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0622" y="3214686"/>
            <a:ext cx="2723377" cy="3643314"/>
          </a:xfrm>
          <a:prstGeom prst="rect">
            <a:avLst/>
          </a:prstGeom>
          <a:noFill/>
        </p:spPr>
      </p:pic>
      <p:sp>
        <p:nvSpPr>
          <p:cNvPr id="4" name="3 - Ελλειψοειδής επεξήγηση"/>
          <p:cNvSpPr/>
          <p:nvPr/>
        </p:nvSpPr>
        <p:spPr>
          <a:xfrm>
            <a:off x="1285852" y="285728"/>
            <a:ext cx="5572164" cy="3786214"/>
          </a:xfrm>
          <a:prstGeom prst="wedgeEllipseCallout">
            <a:avLst>
              <a:gd name="adj1" fmla="val 51577"/>
              <a:gd name="adj2" fmla="val 354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1857356" y="1152583"/>
            <a:ext cx="4714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Για πρώτη φορά 834 Ολιγοθέσια θα έχουν εκπαιδευτικούς ειδικοτήτων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\Desktop\cf83cebfcf86ceae-cebacebfcf85cebacebfcf85ceb2ceacceb3ceb9ce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214686"/>
            <a:ext cx="2723377" cy="3643314"/>
          </a:xfrm>
          <a:prstGeom prst="rect">
            <a:avLst/>
          </a:prstGeom>
          <a:noFill/>
        </p:spPr>
      </p:pic>
      <p:sp>
        <p:nvSpPr>
          <p:cNvPr id="5" name="4 - Ελλειψοειδής επεξήγηση"/>
          <p:cNvSpPr/>
          <p:nvPr/>
        </p:nvSpPr>
        <p:spPr>
          <a:xfrm>
            <a:off x="142844" y="71414"/>
            <a:ext cx="5572164" cy="3786214"/>
          </a:xfrm>
          <a:prstGeom prst="wedgeEllipseCallout">
            <a:avLst>
              <a:gd name="adj1" fmla="val 51577"/>
              <a:gd name="adj2" fmla="val 354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714348" y="785794"/>
            <a:ext cx="4429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 </a:t>
            </a:r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Για πρώτη φορά τα μονοθέσια δημοτικά θα έχουν ολοήμερο τμήμα.</a:t>
            </a:r>
            <a:endParaRPr lang="el-GR" sz="3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\Desktop\cf83cebfcf86ceae-cebacebfcf85cebacebfcf85ceb2ceacceb3ceb9ce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214686"/>
            <a:ext cx="2723377" cy="3643314"/>
          </a:xfrm>
          <a:prstGeom prst="rect">
            <a:avLst/>
          </a:prstGeom>
          <a:noFill/>
        </p:spPr>
      </p:pic>
      <p:sp>
        <p:nvSpPr>
          <p:cNvPr id="5" name="4 - Ελλειψοειδής επεξήγηση"/>
          <p:cNvSpPr/>
          <p:nvPr/>
        </p:nvSpPr>
        <p:spPr>
          <a:xfrm>
            <a:off x="142844" y="71414"/>
            <a:ext cx="5572164" cy="3786214"/>
          </a:xfrm>
          <a:prstGeom prst="wedgeEllipseCallout">
            <a:avLst>
              <a:gd name="adj1" fmla="val 51577"/>
              <a:gd name="adj2" fmla="val 354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285720" y="751344"/>
            <a:ext cx="52864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 Για δεύτερη συνεχόμενη χρονιά θα ανοίξουν όλα τα σχολεία και όλες οι δομές με όλους τους εκπαιδευτικούς και τα βιβλία από την πρώτη μέρα</a:t>
            </a:r>
            <a:endParaRPr lang="el-GR" sz="2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\Desktop\cf83cebfcf86ceae-cebacebfcf85cebacebfcf85ceb2ceacceb3ceb9ce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214686"/>
            <a:ext cx="2723377" cy="3643314"/>
          </a:xfrm>
          <a:prstGeom prst="rect">
            <a:avLst/>
          </a:prstGeom>
          <a:noFill/>
        </p:spPr>
      </p:pic>
      <p:sp>
        <p:nvSpPr>
          <p:cNvPr id="5" name="4 - Ελλειψοειδής επεξήγηση"/>
          <p:cNvSpPr/>
          <p:nvPr/>
        </p:nvSpPr>
        <p:spPr>
          <a:xfrm>
            <a:off x="142844" y="71414"/>
            <a:ext cx="5572164" cy="3786214"/>
          </a:xfrm>
          <a:prstGeom prst="wedgeEllipseCallout">
            <a:avLst>
              <a:gd name="adj1" fmla="val 51577"/>
              <a:gd name="adj2" fmla="val 354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214282" y="731579"/>
            <a:ext cx="5214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 Για πρώτη φορά θα γίνουν  8.000 διορισμοί αναπληρωτών στην ειδική αγωγή πριν την έναρξη της σχολικής χρονιάς</a:t>
            </a:r>
            <a:endParaRPr lang="el-GR" sz="2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\Desktop\cf83cebfcf86ceae-cebacebfcf85cebacebfcf85ceb2ceacceb3ceb9ce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0622" y="3214686"/>
            <a:ext cx="2723377" cy="3643314"/>
          </a:xfrm>
          <a:prstGeom prst="rect">
            <a:avLst/>
          </a:prstGeom>
          <a:noFill/>
        </p:spPr>
      </p:pic>
      <p:sp>
        <p:nvSpPr>
          <p:cNvPr id="4" name="3 - Ελλειψοειδής επεξήγηση"/>
          <p:cNvSpPr/>
          <p:nvPr/>
        </p:nvSpPr>
        <p:spPr>
          <a:xfrm>
            <a:off x="1285852" y="285728"/>
            <a:ext cx="5572164" cy="3786214"/>
          </a:xfrm>
          <a:prstGeom prst="wedgeEllipseCallout">
            <a:avLst>
              <a:gd name="adj1" fmla="val 51577"/>
              <a:gd name="adj2" fmla="val 354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1785918" y="785794"/>
            <a:ext cx="4714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Για πρώτη φορά θα λειτουργήσουν </a:t>
            </a:r>
            <a:r>
              <a:rPr lang="el-GR" sz="3000" b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νηπιαγωγεία ακόμη </a:t>
            </a:r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και με 3 νήπια/</a:t>
            </a:r>
            <a:r>
              <a:rPr lang="el-GR" sz="30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προνήπια</a:t>
            </a:r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σε απομακρυσμένες περιοχές της χώρας</a:t>
            </a:r>
            <a:endParaRPr lang="el-GR" sz="3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\Desktop\cf83cebfcf86ceae-cebacebfcf85cebacebfcf85ceb2ceacceb3ceb9ce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0622" y="3214686"/>
            <a:ext cx="2723377" cy="3643314"/>
          </a:xfrm>
          <a:prstGeom prst="rect">
            <a:avLst/>
          </a:prstGeom>
          <a:noFill/>
        </p:spPr>
      </p:pic>
      <p:sp>
        <p:nvSpPr>
          <p:cNvPr id="4" name="3 - Ελλειψοειδής επεξήγηση"/>
          <p:cNvSpPr/>
          <p:nvPr/>
        </p:nvSpPr>
        <p:spPr>
          <a:xfrm>
            <a:off x="1285852" y="285728"/>
            <a:ext cx="5572164" cy="3786214"/>
          </a:xfrm>
          <a:prstGeom prst="wedgeEllipseCallout">
            <a:avLst>
              <a:gd name="adj1" fmla="val 51577"/>
              <a:gd name="adj2" fmla="val 354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1428728" y="785794"/>
            <a:ext cx="5357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Για πρώτη φορά η ώρα σίτισης χρεώνεται ως </a:t>
            </a:r>
            <a:r>
              <a:rPr lang="el-GR" sz="30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διδακτικη</a:t>
            </a:r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σε όλους τους εκπαιδευτικούς που αναλαμβάνουν την επίβλεψη της διαδικασίας.</a:t>
            </a:r>
            <a:endParaRPr lang="el-GR" sz="3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\Desktop\cf83cebfcf86ceae-cebacebfcf85cebacebfcf85ceb2ceacceb3ceb9ce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0622" y="3214686"/>
            <a:ext cx="2723377" cy="3643314"/>
          </a:xfrm>
          <a:prstGeom prst="rect">
            <a:avLst/>
          </a:prstGeom>
          <a:noFill/>
        </p:spPr>
      </p:pic>
      <p:sp>
        <p:nvSpPr>
          <p:cNvPr id="4" name="3 - Ελλειψοειδής επεξήγηση"/>
          <p:cNvSpPr/>
          <p:nvPr/>
        </p:nvSpPr>
        <p:spPr>
          <a:xfrm>
            <a:off x="1285852" y="285728"/>
            <a:ext cx="5572164" cy="3786214"/>
          </a:xfrm>
          <a:prstGeom prst="wedgeEllipseCallout">
            <a:avLst>
              <a:gd name="adj1" fmla="val 51577"/>
              <a:gd name="adj2" fmla="val 354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1428728" y="1295459"/>
            <a:ext cx="50720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1"/>
                </a:solidFill>
                <a:latin typeface="Comic Sans MS" pitchFamily="66" charset="0"/>
              </a:rPr>
              <a:t>Επαναφορά του ανώτατου ορίου στους 25 </a:t>
            </a:r>
            <a:r>
              <a:rPr lang="el-GR" sz="3200" b="1" dirty="0" smtClean="0">
                <a:solidFill>
                  <a:schemeClr val="accent1"/>
                </a:solidFill>
                <a:latin typeface="Comic Sans MS" pitchFamily="66" charset="0"/>
              </a:rPr>
              <a:t>μαθητές </a:t>
            </a:r>
            <a:r>
              <a:rPr lang="el-GR" sz="3200" b="1" dirty="0" smtClean="0">
                <a:solidFill>
                  <a:schemeClr val="accent1"/>
                </a:solidFill>
                <a:latin typeface="Comic Sans MS" pitchFamily="66" charset="0"/>
              </a:rPr>
              <a:t>ανά </a:t>
            </a:r>
            <a:r>
              <a:rPr lang="el-GR" sz="3200" b="1" dirty="0" smtClean="0">
                <a:solidFill>
                  <a:schemeClr val="accent1"/>
                </a:solidFill>
                <a:latin typeface="Comic Sans MS" pitchFamily="66" charset="0"/>
              </a:rPr>
              <a:t>τμήμα χωρίς </a:t>
            </a:r>
            <a:r>
              <a:rPr lang="el-GR" sz="3200" b="1" dirty="0" smtClean="0">
                <a:solidFill>
                  <a:schemeClr val="accent1"/>
                </a:solidFill>
                <a:latin typeface="Comic Sans MS" pitchFamily="66" charset="0"/>
              </a:rPr>
              <a:t>αστερίσκους και </a:t>
            </a:r>
            <a:r>
              <a:rPr lang="el-GR" sz="3200" b="1" dirty="0" smtClean="0">
                <a:solidFill>
                  <a:schemeClr val="accent1"/>
                </a:solidFill>
                <a:latin typeface="Comic Sans MS" pitchFamily="66" charset="0"/>
              </a:rPr>
              <a:t>10%</a:t>
            </a:r>
            <a:endParaRPr lang="el-GR" sz="30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59</Words>
  <PresentationFormat>Προβολή στην οθόνη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</dc:creator>
  <cp:lastModifiedBy>m</cp:lastModifiedBy>
  <cp:revision>25</cp:revision>
  <dcterms:created xsi:type="dcterms:W3CDTF">2017-06-16T20:31:49Z</dcterms:created>
  <dcterms:modified xsi:type="dcterms:W3CDTF">2017-09-04T00:20:26Z</dcterms:modified>
</cp:coreProperties>
</file>