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4/9/2017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Ελλειψοειδής επεξήγηση"/>
          <p:cNvSpPr/>
          <p:nvPr/>
        </p:nvSpPr>
        <p:spPr>
          <a:xfrm>
            <a:off x="1214414" y="357166"/>
            <a:ext cx="5572164" cy="4143404"/>
          </a:xfrm>
          <a:prstGeom prst="wedgeEllipseCallout">
            <a:avLst>
              <a:gd name="adj1" fmla="val 48295"/>
              <a:gd name="adj2" fmla="val 418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11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714480" y="953516"/>
            <a:ext cx="47149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Για πρώτη φορά </a:t>
            </a:r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οι μαθητές 834 Ολιγοθέσιων δημοτικών σχολείων </a:t>
            </a:r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θα έχουν εκπαιδευτικούς ειδικοτήτων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" name="Picture 2" descr="C:\Users\m\Desktop\5474038_ori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095776"/>
            <a:ext cx="3214710" cy="2547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\Desktop\cf83cebfcf86ceae-cebacebfcf85cebacebfcf85ceb2ceacceb3ceb9ce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214686"/>
            <a:ext cx="2723377" cy="3643314"/>
          </a:xfrm>
          <a:prstGeom prst="rect">
            <a:avLst/>
          </a:prstGeom>
          <a:noFill/>
        </p:spPr>
      </p:pic>
      <p:sp>
        <p:nvSpPr>
          <p:cNvPr id="5" name="4 - Ελλειψοειδής επεξήγηση"/>
          <p:cNvSpPr/>
          <p:nvPr/>
        </p:nvSpPr>
        <p:spPr>
          <a:xfrm>
            <a:off x="142844" y="71414"/>
            <a:ext cx="5572164" cy="3786214"/>
          </a:xfrm>
          <a:prstGeom prst="wedgeEllipseCallout">
            <a:avLst>
              <a:gd name="adj1" fmla="val 51577"/>
              <a:gd name="adj2" fmla="val 354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714348" y="785794"/>
            <a:ext cx="4429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 </a:t>
            </a:r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Για πρώτη φορά τα μονοθέσια δημοτικά θα έχουν ολοήμερο τμήμα.</a:t>
            </a:r>
            <a:endParaRPr lang="el-GR" sz="36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λλειψοειδής επεξήγηση"/>
          <p:cNvSpPr/>
          <p:nvPr/>
        </p:nvSpPr>
        <p:spPr>
          <a:xfrm>
            <a:off x="2357422" y="214290"/>
            <a:ext cx="6143668" cy="4286280"/>
          </a:xfrm>
          <a:prstGeom prst="wedgeEllipseCallout">
            <a:avLst>
              <a:gd name="adj1" fmla="val -54111"/>
              <a:gd name="adj2" fmla="val 4404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3143240" y="1000108"/>
            <a:ext cx="48577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 Για δεύτερη συνεχόμενη χρονιά θα ανοίξουν όλα τα σχολεία και όλες οι δομές με όλους τους εκπαιδευτικούς και τα βιβλία από την πρώτη μέρα</a:t>
            </a:r>
            <a:endParaRPr lang="el-GR" sz="28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m\Desktop\sholeio2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338660"/>
            <a:ext cx="3450203" cy="230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λλειψοειδής επεξήγηση"/>
          <p:cNvSpPr/>
          <p:nvPr/>
        </p:nvSpPr>
        <p:spPr>
          <a:xfrm>
            <a:off x="3000364" y="71414"/>
            <a:ext cx="5572164" cy="3786214"/>
          </a:xfrm>
          <a:prstGeom prst="wedgeEllipseCallout">
            <a:avLst>
              <a:gd name="adj1" fmla="val -46127"/>
              <a:gd name="adj2" fmla="val 473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3143240" y="500042"/>
            <a:ext cx="52149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 Για πρώτη φορά θα γίνουν  </a:t>
            </a:r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10.8</a:t>
            </a:r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00 προσλήψεις αναπληρωτών </a:t>
            </a:r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στην ειδική αγωγή πριν την έναρξη της σχολικής χρονιάς</a:t>
            </a:r>
            <a:endParaRPr lang="el-GR" sz="28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m\Desktop\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16" y="3857628"/>
            <a:ext cx="2724955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Ελλειψοειδής επεξήγηση"/>
          <p:cNvSpPr/>
          <p:nvPr/>
        </p:nvSpPr>
        <p:spPr>
          <a:xfrm>
            <a:off x="1285852" y="285728"/>
            <a:ext cx="5572164" cy="3786214"/>
          </a:xfrm>
          <a:prstGeom prst="wedgeEllipseCallout">
            <a:avLst>
              <a:gd name="adj1" fmla="val 51577"/>
              <a:gd name="adj2" fmla="val 354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1785918" y="785794"/>
            <a:ext cx="47149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Για πρώτη φορά θα λειτουργήσουν νηπιαγωγεία ακόμη και με 3 νήπια/</a:t>
            </a:r>
            <a:r>
              <a:rPr lang="el-GR" sz="3000" b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προνήπια</a:t>
            </a:r>
            <a:r>
              <a:rPr lang="el-GR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σε απομακρυσμένες περιοχές της χώρας</a:t>
            </a:r>
            <a:endParaRPr lang="el-GR" sz="3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Ελλειψοειδής επεξήγηση"/>
          <p:cNvSpPr/>
          <p:nvPr/>
        </p:nvSpPr>
        <p:spPr>
          <a:xfrm>
            <a:off x="1285852" y="285728"/>
            <a:ext cx="5572164" cy="3786214"/>
          </a:xfrm>
          <a:prstGeom prst="wedgeEllipseCallout">
            <a:avLst>
              <a:gd name="adj1" fmla="val 44398"/>
              <a:gd name="adj2" fmla="val 505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1428728" y="785794"/>
            <a:ext cx="53578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Για πρώτη φορά η ώρα σίτισης χρεώνεται ως </a:t>
            </a:r>
            <a:r>
              <a:rPr lang="el-GR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διδακτική </a:t>
            </a:r>
            <a:r>
              <a:rPr lang="el-GR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σε όλους τους εκπαιδευτικούς που αναλαμβάνουν την επίβλεψη της διαδικασίας.</a:t>
            </a:r>
            <a:endParaRPr lang="el-GR" sz="3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122" name="Picture 2" descr="C:\Users\m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357694"/>
            <a:ext cx="2486027" cy="22907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Ελλειψοειδής επεξήγηση"/>
          <p:cNvSpPr/>
          <p:nvPr/>
        </p:nvSpPr>
        <p:spPr>
          <a:xfrm>
            <a:off x="1285852" y="285728"/>
            <a:ext cx="5572164" cy="3786214"/>
          </a:xfrm>
          <a:prstGeom prst="wedgeEllipseCallout">
            <a:avLst>
              <a:gd name="adj1" fmla="val 44654"/>
              <a:gd name="adj2" fmla="val 493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1428728" y="1295459"/>
            <a:ext cx="50720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accent1"/>
                </a:solidFill>
                <a:latin typeface="Comic Sans MS" pitchFamily="66" charset="0"/>
              </a:rPr>
              <a:t>Επαναφορά του ανώτατου ορίου στους 25 μαθητές ανά τμήμα χωρίς αστερίσκους και 10%</a:t>
            </a:r>
            <a:endParaRPr lang="el-GR" sz="30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6146" name="Picture 2" descr="C:\Users\m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415088" y="430053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305</TotalTime>
  <Words>64</Words>
  <PresentationFormat>Προβολή στην οθόνη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Προεξοχή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</dc:creator>
  <cp:lastModifiedBy>m</cp:lastModifiedBy>
  <cp:revision>37</cp:revision>
  <dcterms:created xsi:type="dcterms:W3CDTF">2017-06-16T20:31:49Z</dcterms:created>
  <dcterms:modified xsi:type="dcterms:W3CDTF">2017-09-04T14:44:05Z</dcterms:modified>
</cp:coreProperties>
</file>